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13824" userDrawn="1">
          <p15:clr>
            <a:srgbClr val="A4A3A4"/>
          </p15:clr>
        </p15:guide>
        <p15:guide id="3" orient="horz" pos="1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AA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p:restoredTop sz="95232" autoAdjust="0"/>
  </p:normalViewPr>
  <p:slideViewPr>
    <p:cSldViewPr snapToObjects="1" showGuides="1">
      <p:cViewPr varScale="1">
        <p:scale>
          <a:sx n="18" d="100"/>
          <a:sy n="18" d="100"/>
        </p:scale>
        <p:origin x="1411" y="101"/>
      </p:cViewPr>
      <p:guideLst>
        <p:guide orient="horz" pos="3168"/>
        <p:guide pos="13824"/>
        <p:guide orient="horz" pos="1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8CA95-763A-F941-AD90-E4F3CE420301}" type="datetimeFigureOut">
              <a:rPr lang="en-US" smtClean="0"/>
              <a:t>5/10/2019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7A25B-DBB4-9B44-83A8-A5A8309934C7}" type="slidenum">
              <a:rPr lang="en-US" smtClean="0"/>
              <a:t>‹#›</a:t>
            </a:fld>
            <a:endParaRPr lang="en-US"/>
          </a:p>
        </p:txBody>
      </p:sp>
    </p:spTree>
    <p:extLst>
      <p:ext uri="{BB962C8B-B14F-4D97-AF65-F5344CB8AC3E}">
        <p14:creationId xmlns:p14="http://schemas.microsoft.com/office/powerpoint/2010/main" val="157102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854DB-CBC7-0642-9B13-3D054C975652}"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177135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854DB-CBC7-0642-9B13-3D054C975652}"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116456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854DB-CBC7-0642-9B13-3D054C975652}"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59638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854DB-CBC7-0642-9B13-3D054C975652}"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51595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854DB-CBC7-0642-9B13-3D054C975652}" type="datetimeFigureOut">
              <a:rPr lang="en-US" smtClean="0"/>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10323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8854DB-CBC7-0642-9B13-3D054C975652}"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212193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854DB-CBC7-0642-9B13-3D054C975652}" type="datetimeFigureOut">
              <a:rPr lang="en-US" smtClean="0"/>
              <a:t>5/10/2019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3794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8854DB-CBC7-0642-9B13-3D054C975652}" type="datetimeFigureOut">
              <a:rPr lang="en-US" smtClean="0"/>
              <a:t>5/10/2019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210272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854DB-CBC7-0642-9B13-3D054C975652}" type="datetimeFigureOut">
              <a:rPr lang="en-US" smtClean="0"/>
              <a:t>5/10/2019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150253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5B8854DB-CBC7-0642-9B13-3D054C975652}"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80883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5B8854DB-CBC7-0642-9B13-3D054C975652}" type="datetimeFigureOut">
              <a:rPr lang="en-US" smtClean="0"/>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EFD99-2212-BC44-902F-9C832BF7C360}" type="slidenum">
              <a:rPr lang="en-US" smtClean="0"/>
              <a:t>‹#›</a:t>
            </a:fld>
            <a:endParaRPr lang="en-US"/>
          </a:p>
        </p:txBody>
      </p:sp>
    </p:spTree>
    <p:extLst>
      <p:ext uri="{BB962C8B-B14F-4D97-AF65-F5344CB8AC3E}">
        <p14:creationId xmlns:p14="http://schemas.microsoft.com/office/powerpoint/2010/main" val="49212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5B8854DB-CBC7-0642-9B13-3D054C975652}" type="datetimeFigureOut">
              <a:rPr lang="en-US" smtClean="0"/>
              <a:t>5/10/2019</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EB6EFD99-2212-BC44-902F-9C832BF7C360}" type="slidenum">
              <a:rPr lang="en-US" smtClean="0"/>
              <a:t>‹#›</a:t>
            </a:fld>
            <a:endParaRPr lang="en-US"/>
          </a:p>
        </p:txBody>
      </p:sp>
    </p:spTree>
    <p:extLst>
      <p:ext uri="{BB962C8B-B14F-4D97-AF65-F5344CB8AC3E}">
        <p14:creationId xmlns:p14="http://schemas.microsoft.com/office/powerpoint/2010/main" val="17821577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nagreen.com/Systems-and-products/RollMax/BioNet" TargetMode="External"/><Relationship Id="rId13" Type="http://schemas.openxmlformats.org/officeDocument/2006/relationships/image" Target="../media/image4.png"/><Relationship Id="rId18" Type="http://schemas.openxmlformats.org/officeDocument/2006/relationships/package" Target="../embeddings/Microsoft_Excel_Worksheet.xlsx"/><Relationship Id="rId3" Type="http://schemas.openxmlformats.org/officeDocument/2006/relationships/image" Target="../media/image3.png"/><Relationship Id="rId21" Type="http://schemas.openxmlformats.org/officeDocument/2006/relationships/image" Target="../media/image2.emf"/><Relationship Id="rId7" Type="http://schemas.openxmlformats.org/officeDocument/2006/relationships/hyperlink" Target="https://www.britannica.com/place/Haiti/Agriculture-forestry-and-fishing" TargetMode="External"/><Relationship Id="rId12" Type="http://schemas.openxmlformats.org/officeDocument/2006/relationships/hyperlink" Target="https://www1.wfp.org/countries/haiti" TargetMode="External"/><Relationship Id="rId17" Type="http://schemas.openxmlformats.org/officeDocument/2006/relationships/image" Target="../media/image8.png"/><Relationship Id="rId2" Type="http://schemas.openxmlformats.org/officeDocument/2006/relationships/slideLayout" Target="../slideLayouts/slideLayout1.xml"/><Relationship Id="rId16" Type="http://schemas.openxmlformats.org/officeDocument/2006/relationships/image" Target="../media/image7.png"/><Relationship Id="rId20" Type="http://schemas.openxmlformats.org/officeDocument/2006/relationships/package" Target="../embeddings/Microsoft_Excel_Worksheet1.xlsx"/><Relationship Id="rId1" Type="http://schemas.openxmlformats.org/officeDocument/2006/relationships/vmlDrawing" Target="../drawings/vmlDrawing1.vml"/><Relationship Id="rId6" Type="http://schemas.openxmlformats.org/officeDocument/2006/relationships/hyperlink" Target="https://doi.org/10.1186/2048-7010-2-11" TargetMode="External"/><Relationship Id="rId11" Type="http://schemas.openxmlformats.org/officeDocument/2006/relationships/hyperlink" Target="http://www.worldometers.info/world-population/haiti-population/" TargetMode="External"/><Relationship Id="rId5" Type="http://schemas.openxmlformats.org/officeDocument/2006/relationships/hyperlink" Target="https://reliefweb.int/report/haiti/investing-haiti%E2%80%99s-rural-community" TargetMode="External"/><Relationship Id="rId15" Type="http://schemas.openxmlformats.org/officeDocument/2006/relationships/image" Target="../media/image6.png"/><Relationship Id="rId10" Type="http://schemas.openxmlformats.org/officeDocument/2006/relationships/hyperlink" Target="https://www.usaid.gov/haiti/agriculture-and-food-security" TargetMode="External"/><Relationship Id="rId19" Type="http://schemas.openxmlformats.org/officeDocument/2006/relationships/image" Target="../media/image1.emf"/><Relationship Id="rId4" Type="http://schemas.openxmlformats.org/officeDocument/2006/relationships/hyperlink" Target="http://yvesia.deviantart.com/art/Light-Background-341477344" TargetMode="External"/><Relationship Id="rId9" Type="http://schemas.openxmlformats.org/officeDocument/2006/relationships/hyperlink" Target="https://www.oursoil.org/who-we-are/about-soil/" TargetMode="External"/><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3287E15-D468-49B0-8F3C-BF25ADB0B43C}"/>
              </a:ext>
            </a:extLst>
          </p:cNvPr>
          <p:cNvSpPr/>
          <p:nvPr/>
        </p:nvSpPr>
        <p:spPr>
          <a:xfrm>
            <a:off x="29580118" y="6451309"/>
            <a:ext cx="13716000" cy="10611916"/>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86800" y="1371606"/>
            <a:ext cx="29260800" cy="2994218"/>
          </a:xfrm>
          <a:prstGeom prst="rect">
            <a:avLst/>
          </a:prstGeom>
          <a:solidFill>
            <a:schemeClr val="bg1"/>
          </a:solidFill>
        </p:spPr>
        <p:txBody>
          <a:bodyPr wrap="square" rtlCol="0">
            <a:spAutoFit/>
          </a:bodyPr>
          <a:lstStyle/>
          <a:p>
            <a:r>
              <a:rPr lang="en-US" sz="8800" b="1" dirty="0"/>
              <a:t>FOOD INSECURITY IN HAITI</a:t>
            </a:r>
          </a:p>
          <a:p>
            <a:r>
              <a:rPr lang="en-US" sz="6600" dirty="0"/>
              <a:t>Rebecca Flores, Zara </a:t>
            </a:r>
            <a:r>
              <a:rPr lang="en-US" sz="6600" dirty="0" err="1"/>
              <a:t>Dilic</a:t>
            </a:r>
            <a:r>
              <a:rPr lang="en-US" sz="6600" dirty="0"/>
              <a:t>, </a:t>
            </a:r>
            <a:r>
              <a:rPr lang="en-US" sz="6600" dirty="0" err="1"/>
              <a:t>Endalew</a:t>
            </a:r>
            <a:r>
              <a:rPr lang="en-US" sz="6600" dirty="0"/>
              <a:t> </a:t>
            </a:r>
            <a:r>
              <a:rPr lang="en-US" sz="6600" dirty="0" err="1"/>
              <a:t>Asefa</a:t>
            </a:r>
            <a:r>
              <a:rPr lang="en-US" sz="6600" dirty="0"/>
              <a:t>, Nick </a:t>
            </a:r>
            <a:r>
              <a:rPr lang="en-US" sz="6600" dirty="0" err="1"/>
              <a:t>Piscitelli</a:t>
            </a:r>
            <a:r>
              <a:rPr lang="en-US" sz="6600" dirty="0"/>
              <a:t>, Lilian </a:t>
            </a:r>
            <a:r>
              <a:rPr lang="en-US" sz="6600" dirty="0" err="1"/>
              <a:t>Alverenga</a:t>
            </a:r>
            <a:endParaRPr lang="en-US" sz="6600" dirty="0"/>
          </a:p>
          <a:p>
            <a:r>
              <a:rPr lang="en-US" sz="3600" dirty="0"/>
              <a:t>Global Community Health 205-004 | George Mason University</a:t>
            </a:r>
          </a:p>
        </p:txBody>
      </p:sp>
      <p:sp>
        <p:nvSpPr>
          <p:cNvPr id="6" name="TextBox 5"/>
          <p:cNvSpPr txBox="1"/>
          <p:nvPr/>
        </p:nvSpPr>
        <p:spPr>
          <a:xfrm>
            <a:off x="729994" y="5276759"/>
            <a:ext cx="13716000" cy="4616648"/>
          </a:xfrm>
          <a:prstGeom prst="rect">
            <a:avLst/>
          </a:prstGeom>
          <a:solidFill>
            <a:schemeClr val="bg1"/>
          </a:solidFill>
        </p:spPr>
        <p:txBody>
          <a:bodyPr wrap="square" rtlCol="0">
            <a:spAutoFit/>
          </a:bodyPr>
          <a:lstStyle/>
          <a:p>
            <a:r>
              <a:rPr lang="en-US" sz="5400" b="1" dirty="0"/>
              <a:t>WHAT DOES FOOD INSECURITY MEAN?</a:t>
            </a:r>
          </a:p>
          <a:p>
            <a:r>
              <a:rPr lang="en-US" sz="4000" dirty="0"/>
              <a:t>Food insecurity is the result of a lack of food available to sustain a nation’s population. The issue of food insecurity in Haiti has resulted in many of its people experiencing hunger (United States Agency for International Development [USAID], n.d.). We focused on one specific problem that impacts food insecurity and created an engineering-based solution.</a:t>
            </a:r>
          </a:p>
        </p:txBody>
      </p:sp>
      <p:sp>
        <p:nvSpPr>
          <p:cNvPr id="9" name="TextBox 8"/>
          <p:cNvSpPr txBox="1"/>
          <p:nvPr/>
        </p:nvSpPr>
        <p:spPr>
          <a:xfrm>
            <a:off x="729994" y="9982201"/>
            <a:ext cx="13715999" cy="5847755"/>
          </a:xfrm>
          <a:prstGeom prst="rect">
            <a:avLst/>
          </a:prstGeom>
          <a:solidFill>
            <a:schemeClr val="bg1"/>
          </a:solidFill>
        </p:spPr>
        <p:txBody>
          <a:bodyPr wrap="square" rtlCol="0">
            <a:spAutoFit/>
          </a:bodyPr>
          <a:lstStyle/>
          <a:p>
            <a:r>
              <a:rPr lang="en-US" sz="5400" b="1" dirty="0"/>
              <a:t>OUR PROBLEM: SOIL DEGRATION </a:t>
            </a:r>
          </a:p>
          <a:p>
            <a:r>
              <a:rPr lang="en-US" sz="4000" dirty="0"/>
              <a:t>Agricultural soil degradation due to poor farming practices, deforestation, extreme weather, and natural disasters has led to a reduction in agricultural production and crop yield. Many small-scale farmers do not use agricultural practices that prevent the depletion of nutrients and minerals in the soil and the disappearance of the topsoil. The lack of fertilizer used, and no crop rotation has led to the reduction of suitable land for agriculture in Haiti (</a:t>
            </a:r>
            <a:r>
              <a:rPr lang="en-US" sz="4000" dirty="0" err="1"/>
              <a:t>Barguot</a:t>
            </a:r>
            <a:r>
              <a:rPr lang="en-US" sz="4000" dirty="0"/>
              <a:t> &amp; </a:t>
            </a:r>
            <a:r>
              <a:rPr lang="en-US" sz="4000" dirty="0" err="1"/>
              <a:t>Raizada</a:t>
            </a:r>
            <a:r>
              <a:rPr lang="en-US" sz="4000" dirty="0"/>
              <a:t>, 2013).</a:t>
            </a:r>
          </a:p>
        </p:txBody>
      </p:sp>
      <p:sp>
        <p:nvSpPr>
          <p:cNvPr id="14" name="TextBox 13"/>
          <p:cNvSpPr txBox="1"/>
          <p:nvPr/>
        </p:nvSpPr>
        <p:spPr>
          <a:xfrm>
            <a:off x="722377" y="16003393"/>
            <a:ext cx="13677898" cy="9541073"/>
          </a:xfrm>
          <a:prstGeom prst="rect">
            <a:avLst/>
          </a:prstGeom>
          <a:solidFill>
            <a:schemeClr val="accent6">
              <a:lumMod val="60000"/>
              <a:lumOff val="40000"/>
            </a:schemeClr>
          </a:solidFill>
        </p:spPr>
        <p:txBody>
          <a:bodyPr wrap="square" rtlCol="0">
            <a:spAutoFit/>
          </a:bodyPr>
          <a:lstStyle/>
          <a:p>
            <a:r>
              <a:rPr lang="en-US" sz="5400" b="1" dirty="0">
                <a:solidFill>
                  <a:schemeClr val="bg1"/>
                </a:solidFill>
              </a:rPr>
              <a:t>HAITI AND IT’S PEOPLE</a:t>
            </a:r>
          </a:p>
          <a:p>
            <a:r>
              <a:rPr lang="en-US" sz="4000" dirty="0">
                <a:solidFill>
                  <a:schemeClr val="bg1"/>
                </a:solidFill>
              </a:rPr>
              <a:t> Haiti is located on the island of Hispaniola in the Caribbean Sea. The geography of Haiti is characterized by rocky shores, limited plain regions, mountain ranges, short rivers, plateaus, and an interior basin (Haiti, n.d.). The climate in Haiti is warm and humid, and it is the second nation to experience the most natural disasters throughout the year (Haiti, n.d.). Haiti’s population currently stands at around 11 million people, with a median age of 23. Most of the Haitian population occupy the urban areas over the rural areas (</a:t>
            </a:r>
            <a:r>
              <a:rPr lang="en-US" sz="4000" dirty="0" err="1">
                <a:solidFill>
                  <a:schemeClr val="bg1"/>
                </a:solidFill>
              </a:rPr>
              <a:t>Worldometer</a:t>
            </a:r>
            <a:r>
              <a:rPr lang="en-US" sz="4000" dirty="0">
                <a:solidFill>
                  <a:schemeClr val="bg1"/>
                </a:solidFill>
              </a:rPr>
              <a:t>, n.d.). Although urbanization in Haiti has seen an increase, around two-fifths of the population still live in rural areas and depended on the crop production of small subsistence farmers. Many of these farms are located on the plain and valley regions even though most of the land is being over-cultivated there (Haiti, n.d.). </a:t>
            </a:r>
          </a:p>
        </p:txBody>
      </p:sp>
      <p:sp>
        <p:nvSpPr>
          <p:cNvPr id="24" name="TextBox 23"/>
          <p:cNvSpPr txBox="1"/>
          <p:nvPr/>
        </p:nvSpPr>
        <p:spPr>
          <a:xfrm>
            <a:off x="15042243" y="16007687"/>
            <a:ext cx="13716000" cy="9017853"/>
          </a:xfrm>
          <a:prstGeom prst="rect">
            <a:avLst/>
          </a:prstGeom>
          <a:solidFill>
            <a:schemeClr val="bg1"/>
          </a:solidFill>
        </p:spPr>
        <p:txBody>
          <a:bodyPr wrap="square" rtlCol="0">
            <a:spAutoFit/>
          </a:bodyPr>
          <a:lstStyle/>
          <a:p>
            <a:r>
              <a:rPr lang="en-US" sz="5400" b="1" dirty="0"/>
              <a:t>OUR SOLUTION: N.E.M.</a:t>
            </a:r>
          </a:p>
          <a:p>
            <a:r>
              <a:rPr lang="en-US" sz="4000" dirty="0"/>
              <a:t>In order to create this mat, resources found in the area will be used. Clay soil, </a:t>
            </a:r>
            <a:r>
              <a:rPr lang="en-US" sz="4000" dirty="0" err="1"/>
              <a:t>lalo</a:t>
            </a:r>
            <a:r>
              <a:rPr lang="en-US" sz="4000" dirty="0"/>
              <a:t> (jute) plant, and biodegradable waste provided by SOIL, are all resources easily attainable and come at a low cost (Haiti, n.d.). SOIL is an organization familiar to the area, who will be partnering with the NEM team (SOIL, n.d.). They will provide compost that will be the main source of nutrients that will be implemented into the soil. Using the </a:t>
            </a:r>
            <a:r>
              <a:rPr lang="en-US" sz="4000" dirty="0" err="1"/>
              <a:t>lalo</a:t>
            </a:r>
            <a:r>
              <a:rPr lang="en-US" sz="4000" dirty="0"/>
              <a:t> (jute) plant, a mesh like material will be created in order to hold the compost and clay soil. A layer of </a:t>
            </a:r>
            <a:r>
              <a:rPr lang="en-US" sz="4000" dirty="0" err="1"/>
              <a:t>lalo</a:t>
            </a:r>
            <a:r>
              <a:rPr lang="en-US" sz="4000" dirty="0"/>
              <a:t> will be placed above and below the compost material to allow for adequate binding (North American Green, n.d.). A solar powered compressor will press all the materials together, making a long sheet. Thus, creating the nutrient enriched mat, N.E.M..</a:t>
            </a:r>
          </a:p>
        </p:txBody>
      </p:sp>
      <p:sp>
        <p:nvSpPr>
          <p:cNvPr id="31" name="TextBox 30"/>
          <p:cNvSpPr txBox="1"/>
          <p:nvPr/>
        </p:nvSpPr>
        <p:spPr>
          <a:xfrm>
            <a:off x="29489402" y="18879278"/>
            <a:ext cx="13716000" cy="6555641"/>
          </a:xfrm>
          <a:prstGeom prst="rect">
            <a:avLst/>
          </a:prstGeom>
          <a:solidFill>
            <a:schemeClr val="accent6">
              <a:lumMod val="60000"/>
              <a:lumOff val="40000"/>
            </a:schemeClr>
          </a:solidFill>
        </p:spPr>
        <p:txBody>
          <a:bodyPr wrap="square" rtlCol="0">
            <a:spAutoFit/>
          </a:bodyPr>
          <a:lstStyle/>
          <a:p>
            <a:r>
              <a:rPr lang="en-US" sz="5400" b="1" dirty="0">
                <a:solidFill>
                  <a:schemeClr val="bg1"/>
                </a:solidFill>
              </a:rPr>
              <a:t>SOIL</a:t>
            </a:r>
          </a:p>
          <a:p>
            <a:r>
              <a:rPr lang="en-US" sz="4000" dirty="0">
                <a:solidFill>
                  <a:schemeClr val="bg1"/>
                </a:solidFill>
              </a:rPr>
              <a:t>For our solution, our group is planning to partner with SOIL. They are a program based in Haiti who uses ecological sanitation (</a:t>
            </a:r>
            <a:r>
              <a:rPr lang="en-US" sz="4000" dirty="0" err="1">
                <a:solidFill>
                  <a:schemeClr val="bg1"/>
                </a:solidFill>
              </a:rPr>
              <a:t>EcoSan</a:t>
            </a:r>
            <a:r>
              <a:rPr lang="en-US" sz="4000" dirty="0">
                <a:solidFill>
                  <a:schemeClr val="bg1"/>
                </a:solidFill>
              </a:rPr>
              <a:t>) to use waste from the people of Haiti for agricultural use. The waste is treated and turned into fertile compost. By doing it this way, waterborne diseases have declined and also it gives a way to increase nutrients in the soil. We plan to use the compost they make into our nutrient enriched mat. This way, the unique idea we have combine with the existing compost from SOIL to make our idea more practical (SOIL, n.d.)</a:t>
            </a:r>
          </a:p>
        </p:txBody>
      </p:sp>
      <p:sp>
        <p:nvSpPr>
          <p:cNvPr id="33" name="TextBox 32"/>
          <p:cNvSpPr txBox="1"/>
          <p:nvPr/>
        </p:nvSpPr>
        <p:spPr>
          <a:xfrm>
            <a:off x="693418" y="25717903"/>
            <a:ext cx="13670281" cy="7078861"/>
          </a:xfrm>
          <a:prstGeom prst="rect">
            <a:avLst/>
          </a:prstGeom>
          <a:solidFill>
            <a:schemeClr val="bg1"/>
          </a:solidFill>
        </p:spPr>
        <p:txBody>
          <a:bodyPr wrap="square" rtlCol="0">
            <a:spAutoFit/>
          </a:bodyPr>
          <a:lstStyle/>
          <a:p>
            <a:r>
              <a:rPr lang="en-US" sz="5400" b="1" dirty="0"/>
              <a:t>BACKGROUND STATISTICS</a:t>
            </a:r>
          </a:p>
          <a:p>
            <a:pPr marL="571500" indent="-571500">
              <a:buFont typeface="Arial" panose="020B0604020202020204" pitchFamily="34" charset="0"/>
              <a:buChar char="•"/>
            </a:pPr>
            <a:r>
              <a:rPr lang="en-US" sz="4000" dirty="0"/>
              <a:t>Over half the population lives on less than $1 a day ([WFP], n.d.)</a:t>
            </a:r>
          </a:p>
          <a:p>
            <a:pPr marL="571500" indent="-571500">
              <a:buFont typeface="Arial" panose="020B0604020202020204" pitchFamily="34" charset="0"/>
              <a:buChar char="•"/>
            </a:pPr>
            <a:r>
              <a:rPr lang="en-US" sz="4000" dirty="0"/>
              <a:t>Around 40% of Haitian households are under or malnourished ([USAID}, n.d.)</a:t>
            </a:r>
          </a:p>
          <a:p>
            <a:pPr marL="571500" indent="-571500">
              <a:buFont typeface="Arial" panose="020B0604020202020204" pitchFamily="34" charset="0"/>
              <a:buChar char="•"/>
            </a:pPr>
            <a:r>
              <a:rPr lang="en-US" sz="4000" dirty="0"/>
              <a:t>22% of Haitian children are malnourished ([WFP], n.d.)</a:t>
            </a:r>
          </a:p>
          <a:p>
            <a:pPr marL="571500" indent="-571500">
              <a:buFont typeface="Arial" panose="020B0604020202020204" pitchFamily="34" charset="0"/>
              <a:buChar char="•"/>
            </a:pPr>
            <a:r>
              <a:rPr lang="en-US" sz="4000" dirty="0"/>
              <a:t>Farms are on average are less than 1 hectare ([WFP], n.d.)</a:t>
            </a:r>
          </a:p>
          <a:p>
            <a:pPr marL="571500" indent="-571500">
              <a:buFont typeface="Arial" panose="020B0604020202020204" pitchFamily="34" charset="0"/>
              <a:buChar char="•"/>
            </a:pPr>
            <a:r>
              <a:rPr lang="en-US" sz="4000" dirty="0"/>
              <a:t>Over 50% of food and resources are imported per year ([WFP], n.d.)</a:t>
            </a:r>
          </a:p>
          <a:p>
            <a:pPr marL="571500" indent="-571500">
              <a:buFont typeface="Arial" panose="020B0604020202020204" pitchFamily="34" charset="0"/>
              <a:buChar char="•"/>
            </a:pPr>
            <a:r>
              <a:rPr lang="en-US" sz="4000" dirty="0"/>
              <a:t>Less than 2% of the Haiti’s natural forest-cover remains (Araujo, 2013)</a:t>
            </a:r>
          </a:p>
        </p:txBody>
      </p:sp>
      <p:sp>
        <p:nvSpPr>
          <p:cNvPr id="35" name="TextBox 34"/>
          <p:cNvSpPr txBox="1"/>
          <p:nvPr/>
        </p:nvSpPr>
        <p:spPr>
          <a:xfrm>
            <a:off x="29489402" y="25794848"/>
            <a:ext cx="13716000" cy="6924973"/>
          </a:xfrm>
          <a:prstGeom prst="rect">
            <a:avLst/>
          </a:prstGeom>
          <a:solidFill>
            <a:schemeClr val="bg1"/>
          </a:solidFill>
        </p:spPr>
        <p:txBody>
          <a:bodyPr wrap="square" rtlCol="0">
            <a:spAutoFit/>
          </a:bodyPr>
          <a:lstStyle/>
          <a:p>
            <a:r>
              <a:rPr lang="en-US" sz="6000" b="1" dirty="0"/>
              <a:t>REFERENCES:</a:t>
            </a:r>
          </a:p>
          <a:p>
            <a:pPr indent="-1005840"/>
            <a:r>
              <a:rPr lang="en-US" sz="2400" dirty="0"/>
              <a:t>Araujo, S. (2013). Investing in Haiti’s Rural Community. </a:t>
            </a:r>
            <a:r>
              <a:rPr lang="en-US" sz="2400" dirty="0" err="1"/>
              <a:t>Reliefweb</a:t>
            </a:r>
            <a:r>
              <a:rPr lang="en-US" sz="2400" dirty="0"/>
              <a:t>. Retrieved from: </a:t>
            </a:r>
            <a:r>
              <a:rPr lang="en-US" sz="2400" dirty="0">
                <a:hlinkClick r:id="rId5"/>
              </a:rPr>
              <a:t>https://reliefweb.int/report/haiti/investing-haiti%E2%80%99s-rural-community</a:t>
            </a:r>
            <a:endParaRPr lang="en-US" sz="2400" dirty="0"/>
          </a:p>
          <a:p>
            <a:pPr indent="-1005840"/>
            <a:r>
              <a:rPr lang="en-US" sz="2400" dirty="0" err="1"/>
              <a:t>Bargout</a:t>
            </a:r>
            <a:r>
              <a:rPr lang="en-US" sz="2400" dirty="0"/>
              <a:t>, R. N., &amp; </a:t>
            </a:r>
            <a:r>
              <a:rPr lang="en-US" sz="2400" dirty="0" err="1"/>
              <a:t>Raizada</a:t>
            </a:r>
            <a:r>
              <a:rPr lang="en-US" sz="2400" dirty="0"/>
              <a:t>, M. N. (2013). Soil nutrient management in Haiti, pre-Columbus to the present day: lessons for future agricultural interventions. Agriculture &amp; Food Security, 2(11), 1-20. </a:t>
            </a:r>
            <a:r>
              <a:rPr lang="en-US" sz="2400" dirty="0">
                <a:hlinkClick r:id="rId6"/>
              </a:rPr>
              <a:t>https://doi.org/10.1186/2048-7010-2-11</a:t>
            </a:r>
            <a:endParaRPr lang="en-US" sz="2400" dirty="0"/>
          </a:p>
          <a:p>
            <a:pPr indent="-1005840"/>
            <a:r>
              <a:rPr lang="en-US" sz="2400" dirty="0"/>
              <a:t>Haiti. (n.d.). In </a:t>
            </a:r>
            <a:r>
              <a:rPr lang="en-US" sz="2400" dirty="0" err="1"/>
              <a:t>Encyclopædia</a:t>
            </a:r>
            <a:r>
              <a:rPr lang="en-US" sz="2400" dirty="0"/>
              <a:t> Britannica online. Retrieved from: </a:t>
            </a:r>
            <a:r>
              <a:rPr lang="en-US" sz="2400" dirty="0">
                <a:hlinkClick r:id="rId7"/>
              </a:rPr>
              <a:t>https://www.britannica.com/place/Haiti/Agriculture-forestry-and-fishing</a:t>
            </a:r>
            <a:endParaRPr lang="en-US" sz="2400" dirty="0"/>
          </a:p>
          <a:p>
            <a:pPr indent="-1005840"/>
            <a:r>
              <a:rPr lang="en-US" sz="2400" dirty="0"/>
              <a:t>North American Green. (n.d.). Biodegradable Erosion Control Blankets. Retrieved from: </a:t>
            </a:r>
            <a:r>
              <a:rPr lang="en-US" sz="2400" dirty="0">
                <a:hlinkClick r:id="rId8"/>
              </a:rPr>
              <a:t>https://nagreen.com/Systems-and-products/RollMax/BioNet</a:t>
            </a:r>
            <a:endParaRPr lang="en-US" sz="2400" dirty="0"/>
          </a:p>
          <a:p>
            <a:pPr indent="-1005840"/>
            <a:r>
              <a:rPr lang="en-US" sz="2400" dirty="0"/>
              <a:t>SOIL. (n.d.). About Soil. Retrieved from: </a:t>
            </a:r>
            <a:r>
              <a:rPr lang="en-US" sz="2400" dirty="0">
                <a:hlinkClick r:id="rId9"/>
              </a:rPr>
              <a:t>https://www.oursoil.org/who-we-are/about-soil/</a:t>
            </a:r>
            <a:endParaRPr lang="en-US" sz="2400" dirty="0"/>
          </a:p>
          <a:p>
            <a:pPr indent="-1005840"/>
            <a:r>
              <a:rPr lang="en-US" sz="2400" dirty="0"/>
              <a:t>United States Agency for International Development [USAID]. (n.d.). Agriculture and food security. Retrieved from: </a:t>
            </a:r>
            <a:r>
              <a:rPr lang="en-US" sz="2400" dirty="0">
                <a:hlinkClick r:id="rId10"/>
              </a:rPr>
              <a:t>https://www.usaid.gov/haiti/agriculture-and-food-security</a:t>
            </a:r>
            <a:endParaRPr lang="en-US" sz="2400" dirty="0"/>
          </a:p>
          <a:p>
            <a:pPr indent="-1005840"/>
            <a:r>
              <a:rPr lang="en-US" sz="2400" dirty="0" err="1"/>
              <a:t>Worldometers</a:t>
            </a:r>
            <a:r>
              <a:rPr lang="en-US" sz="2400" dirty="0"/>
              <a:t>. (n.d.). Haiti Population. Retrieved April 7, 2019, from: </a:t>
            </a:r>
            <a:r>
              <a:rPr lang="en-US" sz="2400" dirty="0">
                <a:hlinkClick r:id="rId11"/>
              </a:rPr>
              <a:t>http://www.worldometers.info/world-population/haiti-population/</a:t>
            </a:r>
            <a:endParaRPr lang="en-US" sz="2400" dirty="0"/>
          </a:p>
          <a:p>
            <a:pPr indent="-1005840"/>
            <a:r>
              <a:rPr lang="en-US" sz="2400" dirty="0"/>
              <a:t>World Food </a:t>
            </a:r>
            <a:r>
              <a:rPr lang="en-US" sz="2400" dirty="0" err="1"/>
              <a:t>Programme</a:t>
            </a:r>
            <a:r>
              <a:rPr lang="en-US" sz="2400" dirty="0"/>
              <a:t> [WFP]. (n.d.). Haiti: The situation. Retrieved from: </a:t>
            </a:r>
            <a:r>
              <a:rPr lang="en-US" sz="2400" dirty="0">
                <a:hlinkClick r:id="rId12"/>
              </a:rPr>
              <a:t>https://www1.wfp.org/countries/haiti</a:t>
            </a:r>
            <a:endParaRPr lang="en-US" sz="2400" dirty="0"/>
          </a:p>
        </p:txBody>
      </p:sp>
      <p:sp>
        <p:nvSpPr>
          <p:cNvPr id="21" name="TextBox 20"/>
          <p:cNvSpPr txBox="1"/>
          <p:nvPr/>
        </p:nvSpPr>
        <p:spPr>
          <a:xfrm>
            <a:off x="16191945" y="14704671"/>
            <a:ext cx="11409809" cy="707886"/>
          </a:xfrm>
          <a:prstGeom prst="rect">
            <a:avLst/>
          </a:prstGeom>
          <a:solidFill>
            <a:schemeClr val="accent6">
              <a:lumMod val="60000"/>
              <a:lumOff val="40000"/>
            </a:schemeClr>
          </a:solidFill>
        </p:spPr>
        <p:txBody>
          <a:bodyPr wrap="square" rtlCol="0">
            <a:spAutoFit/>
          </a:bodyPr>
          <a:lstStyle/>
          <a:p>
            <a:r>
              <a:rPr lang="en-US" sz="4000" dirty="0"/>
              <a:t>DECISION MATRIX ON POSSIBLE SOLUTIONS</a:t>
            </a:r>
          </a:p>
        </p:txBody>
      </p:sp>
      <p:sp>
        <p:nvSpPr>
          <p:cNvPr id="28" name="TextBox 27"/>
          <p:cNvSpPr txBox="1"/>
          <p:nvPr/>
        </p:nvSpPr>
        <p:spPr>
          <a:xfrm>
            <a:off x="16655854" y="31974741"/>
            <a:ext cx="10603555" cy="707886"/>
          </a:xfrm>
          <a:prstGeom prst="rect">
            <a:avLst/>
          </a:prstGeom>
          <a:solidFill>
            <a:schemeClr val="accent6">
              <a:lumMod val="60000"/>
              <a:lumOff val="40000"/>
            </a:schemeClr>
          </a:solidFill>
        </p:spPr>
        <p:txBody>
          <a:bodyPr wrap="square" rtlCol="0">
            <a:spAutoFit/>
          </a:bodyPr>
          <a:lstStyle/>
          <a:p>
            <a:r>
              <a:rPr lang="en-US" sz="4000" dirty="0"/>
              <a:t>SKETCH OF N.E.M. (Nutrient Enriched Mat)</a:t>
            </a:r>
          </a:p>
        </p:txBody>
      </p:sp>
      <p:sp>
        <p:nvSpPr>
          <p:cNvPr id="36" name="TextBox 35"/>
          <p:cNvSpPr txBox="1"/>
          <p:nvPr/>
        </p:nvSpPr>
        <p:spPr>
          <a:xfrm>
            <a:off x="31736195" y="17845691"/>
            <a:ext cx="10016074" cy="707886"/>
          </a:xfrm>
          <a:prstGeom prst="rect">
            <a:avLst/>
          </a:prstGeom>
          <a:solidFill>
            <a:schemeClr val="accent6">
              <a:lumMod val="60000"/>
              <a:lumOff val="40000"/>
            </a:schemeClr>
          </a:solidFill>
        </p:spPr>
        <p:txBody>
          <a:bodyPr wrap="square" rtlCol="0">
            <a:spAutoFit/>
          </a:bodyPr>
          <a:lstStyle/>
          <a:p>
            <a:r>
              <a:rPr lang="en-US" sz="4000" dirty="0"/>
              <a:t>PICTURES OF N .E.M. PROTOTYPE</a:t>
            </a:r>
          </a:p>
        </p:txBody>
      </p:sp>
      <p:pic>
        <p:nvPicPr>
          <p:cNvPr id="4" name="Picture 3">
            <a:extLst>
              <a:ext uri="{FF2B5EF4-FFF2-40B4-BE49-F238E27FC236}">
                <a16:creationId xmlns:a16="http://schemas.microsoft.com/office/drawing/2014/main" id="{469510E0-51EA-4B3E-A238-62215F514331}"/>
              </a:ext>
            </a:extLst>
          </p:cNvPr>
          <p:cNvPicPr>
            <a:picLocks noChangeAspect="1"/>
          </p:cNvPicPr>
          <p:nvPr/>
        </p:nvPicPr>
        <p:blipFill>
          <a:blip r:embed="rId13"/>
          <a:stretch>
            <a:fillRect/>
          </a:stretch>
        </p:blipFill>
        <p:spPr>
          <a:xfrm>
            <a:off x="16590641" y="25500844"/>
            <a:ext cx="10603555" cy="6152207"/>
          </a:xfrm>
          <a:prstGeom prst="rect">
            <a:avLst/>
          </a:prstGeom>
        </p:spPr>
      </p:pic>
      <p:pic>
        <p:nvPicPr>
          <p:cNvPr id="7" name="Picture 6">
            <a:extLst>
              <a:ext uri="{FF2B5EF4-FFF2-40B4-BE49-F238E27FC236}">
                <a16:creationId xmlns:a16="http://schemas.microsoft.com/office/drawing/2014/main" id="{5453E2CF-AD97-4361-B17C-7C8B8DAF5D29}"/>
              </a:ext>
            </a:extLst>
          </p:cNvPr>
          <p:cNvPicPr>
            <a:picLocks noChangeAspect="1"/>
          </p:cNvPicPr>
          <p:nvPr/>
        </p:nvPicPr>
        <p:blipFill>
          <a:blip r:embed="rId14"/>
          <a:stretch>
            <a:fillRect/>
          </a:stretch>
        </p:blipFill>
        <p:spPr>
          <a:xfrm>
            <a:off x="33339759" y="5040658"/>
            <a:ext cx="6808945" cy="5876467"/>
          </a:xfrm>
          <a:prstGeom prst="rect">
            <a:avLst/>
          </a:prstGeom>
        </p:spPr>
      </p:pic>
      <p:pic>
        <p:nvPicPr>
          <p:cNvPr id="8" name="Picture 7">
            <a:extLst>
              <a:ext uri="{FF2B5EF4-FFF2-40B4-BE49-F238E27FC236}">
                <a16:creationId xmlns:a16="http://schemas.microsoft.com/office/drawing/2014/main" id="{7F416344-9204-4054-8833-0236E524ACAF}"/>
              </a:ext>
            </a:extLst>
          </p:cNvPr>
          <p:cNvPicPr>
            <a:picLocks noChangeAspect="1"/>
          </p:cNvPicPr>
          <p:nvPr/>
        </p:nvPicPr>
        <p:blipFill>
          <a:blip r:embed="rId15"/>
          <a:stretch>
            <a:fillRect/>
          </a:stretch>
        </p:blipFill>
        <p:spPr>
          <a:xfrm>
            <a:off x="37098964" y="11242826"/>
            <a:ext cx="4796375" cy="6399774"/>
          </a:xfrm>
          <a:prstGeom prst="rect">
            <a:avLst/>
          </a:prstGeom>
        </p:spPr>
      </p:pic>
      <p:pic>
        <p:nvPicPr>
          <p:cNvPr id="10" name="Picture 9">
            <a:extLst>
              <a:ext uri="{FF2B5EF4-FFF2-40B4-BE49-F238E27FC236}">
                <a16:creationId xmlns:a16="http://schemas.microsoft.com/office/drawing/2014/main" id="{0119D701-D1E9-4FB9-AC15-8A4FB1B97BB0}"/>
              </a:ext>
            </a:extLst>
          </p:cNvPr>
          <p:cNvPicPr>
            <a:picLocks noChangeAspect="1"/>
          </p:cNvPicPr>
          <p:nvPr/>
        </p:nvPicPr>
        <p:blipFill>
          <a:blip r:embed="rId16"/>
          <a:stretch>
            <a:fillRect/>
          </a:stretch>
        </p:blipFill>
        <p:spPr>
          <a:xfrm>
            <a:off x="31637136" y="11242826"/>
            <a:ext cx="4800982" cy="6399773"/>
          </a:xfrm>
          <a:prstGeom prst="rect">
            <a:avLst/>
          </a:prstGeom>
        </p:spPr>
      </p:pic>
      <p:pic>
        <p:nvPicPr>
          <p:cNvPr id="12" name="Picture 11">
            <a:extLst>
              <a:ext uri="{FF2B5EF4-FFF2-40B4-BE49-F238E27FC236}">
                <a16:creationId xmlns:a16="http://schemas.microsoft.com/office/drawing/2014/main" id="{B28ECBFB-6457-4922-A32B-CA2C2DCB3A3C}"/>
              </a:ext>
            </a:extLst>
          </p:cNvPr>
          <p:cNvPicPr>
            <a:picLocks noChangeAspect="1"/>
          </p:cNvPicPr>
          <p:nvPr/>
        </p:nvPicPr>
        <p:blipFill>
          <a:blip r:embed="rId17"/>
          <a:stretch>
            <a:fillRect/>
          </a:stretch>
        </p:blipFill>
        <p:spPr>
          <a:xfrm>
            <a:off x="3792284" y="726570"/>
            <a:ext cx="4302631" cy="4302631"/>
          </a:xfrm>
          <a:prstGeom prst="rect">
            <a:avLst/>
          </a:prstGeom>
        </p:spPr>
      </p:pic>
      <p:graphicFrame>
        <p:nvGraphicFramePr>
          <p:cNvPr id="17" name="Object 16">
            <a:extLst>
              <a:ext uri="{FF2B5EF4-FFF2-40B4-BE49-F238E27FC236}">
                <a16:creationId xmlns:a16="http://schemas.microsoft.com/office/drawing/2014/main" id="{C2FA6FF1-1456-4E27-AEAD-67B6ACB86745}"/>
              </a:ext>
            </a:extLst>
          </p:cNvPr>
          <p:cNvGraphicFramePr>
            <a:graphicFrameLocks noChangeAspect="1"/>
          </p:cNvGraphicFramePr>
          <p:nvPr>
            <p:extLst>
              <p:ext uri="{D42A27DB-BD31-4B8C-83A1-F6EECF244321}">
                <p14:modId xmlns:p14="http://schemas.microsoft.com/office/powerpoint/2010/main" val="2205662790"/>
              </p:ext>
            </p:extLst>
          </p:nvPr>
        </p:nvGraphicFramePr>
        <p:xfrm>
          <a:off x="20890613" y="7937826"/>
          <a:ext cx="8529663" cy="5447416"/>
        </p:xfrm>
        <a:graphic>
          <a:graphicData uri="http://schemas.openxmlformats.org/presentationml/2006/ole">
            <mc:AlternateContent xmlns:mc="http://schemas.openxmlformats.org/markup-compatibility/2006">
              <mc:Choice xmlns:v="urn:schemas-microsoft-com:vml" Requires="v">
                <p:oleObj spid="_x0000_s1054" name="Worksheet" r:id="rId18" imgW="6835034" imgH="4366378" progId="Excel.Sheet.12">
                  <p:embed/>
                </p:oleObj>
              </mc:Choice>
              <mc:Fallback>
                <p:oleObj name="Worksheet" r:id="rId18" imgW="6835034" imgH="4366378" progId="Excel.Sheet.12">
                  <p:embed/>
                  <p:pic>
                    <p:nvPicPr>
                      <p:cNvPr id="0" name=""/>
                      <p:cNvPicPr/>
                      <p:nvPr/>
                    </p:nvPicPr>
                    <p:blipFill>
                      <a:blip r:embed="rId19"/>
                      <a:stretch>
                        <a:fillRect/>
                      </a:stretch>
                    </p:blipFill>
                    <p:spPr>
                      <a:xfrm>
                        <a:off x="20890613" y="7937826"/>
                        <a:ext cx="8529663" cy="5447416"/>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CAD93698-EBC4-4C45-B7BD-367F62FD711C}"/>
              </a:ext>
            </a:extLst>
          </p:cNvPr>
          <p:cNvGraphicFramePr>
            <a:graphicFrameLocks noChangeAspect="1"/>
          </p:cNvGraphicFramePr>
          <p:nvPr>
            <p:extLst>
              <p:ext uri="{D42A27DB-BD31-4B8C-83A1-F6EECF244321}">
                <p14:modId xmlns:p14="http://schemas.microsoft.com/office/powerpoint/2010/main" val="2454906367"/>
              </p:ext>
            </p:extLst>
          </p:nvPr>
        </p:nvGraphicFramePr>
        <p:xfrm>
          <a:off x="14847055" y="5796492"/>
          <a:ext cx="5883716" cy="8600793"/>
        </p:xfrm>
        <a:graphic>
          <a:graphicData uri="http://schemas.openxmlformats.org/presentationml/2006/ole">
            <mc:AlternateContent xmlns:mc="http://schemas.openxmlformats.org/markup-compatibility/2006">
              <mc:Choice xmlns:v="urn:schemas-microsoft-com:vml" Requires="v">
                <p:oleObj spid="_x0000_s1055" name="Worksheet" r:id="rId20" imgW="5128295" imgH="6888559" progId="Excel.Sheet.12">
                  <p:embed/>
                </p:oleObj>
              </mc:Choice>
              <mc:Fallback>
                <p:oleObj name="Worksheet" r:id="rId20" imgW="5128295" imgH="6888559" progId="Excel.Sheet.12">
                  <p:embed/>
                  <p:pic>
                    <p:nvPicPr>
                      <p:cNvPr id="0" name=""/>
                      <p:cNvPicPr/>
                      <p:nvPr/>
                    </p:nvPicPr>
                    <p:blipFill>
                      <a:blip r:embed="rId21"/>
                      <a:stretch>
                        <a:fillRect/>
                      </a:stretch>
                    </p:blipFill>
                    <p:spPr>
                      <a:xfrm>
                        <a:off x="14847055" y="5796492"/>
                        <a:ext cx="5883716" cy="860079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500478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2644</TotalTime>
  <Words>1047</Words>
  <Application>Microsoft Office PowerPoint</Application>
  <PresentationFormat>Custom</PresentationFormat>
  <Paragraphs>32</Paragraphs>
  <Slides>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Calibri Light</vt:lpstr>
      <vt:lpstr>Office Theme</vt:lpstr>
      <vt:lpstr>Worksheet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rflore2</cp:lastModifiedBy>
  <cp:revision>48</cp:revision>
  <dcterms:created xsi:type="dcterms:W3CDTF">2016-03-15T19:39:15Z</dcterms:created>
  <dcterms:modified xsi:type="dcterms:W3CDTF">2019-05-10T15:59:29Z</dcterms:modified>
</cp:coreProperties>
</file>